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asf" ContentType="video/x-ms-as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7" r:id="rId3"/>
    <p:sldId id="279" r:id="rId4"/>
    <p:sldId id="280" r:id="rId5"/>
    <p:sldId id="281" r:id="rId6"/>
    <p:sldId id="275" r:id="rId7"/>
    <p:sldId id="276" r:id="rId8"/>
    <p:sldId id="277" r:id="rId9"/>
    <p:sldId id="282" r:id="rId10"/>
    <p:sldId id="269" r:id="rId11"/>
    <p:sldId id="270" r:id="rId12"/>
    <p:sldId id="271" r:id="rId13"/>
    <p:sldId id="262" r:id="rId14"/>
  </p:sldIdLst>
  <p:sldSz cx="9144000" cy="6858000" type="screen4x3"/>
  <p:notesSz cx="70104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0939" autoAdjust="0"/>
  </p:normalViewPr>
  <p:slideViewPr>
    <p:cSldViewPr>
      <p:cViewPr>
        <p:scale>
          <a:sx n="100" d="100"/>
          <a:sy n="100" d="100"/>
        </p:scale>
        <p:origin x="-2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D6D2-711C-4649-926F-BF53C1BF18FC}" type="datetimeFigureOut">
              <a:rPr lang="en-US" smtClean="0"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74B0C-E671-468A-9A31-12B4D6417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260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13B39EA-370F-4E50-855D-CDA2AD0916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07246-F4D6-4CE0-A1F4-80423DB5AE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2057400" cy="5287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8200"/>
            <a:ext cx="6019800" cy="5287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99B08-2794-4920-B326-5A6FB1469A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C56E80-96D7-4617-BB74-D881B628B2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375F8-A789-4AA2-B1FE-3AED5B293F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490C4-524C-4A10-9F97-21C03DFF68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057400"/>
            <a:ext cx="38862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862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17D8B-73CD-4211-B8A8-525301A324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F46630-4294-4031-BC5B-E4CB74B15C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9B0BA-5731-4CA4-8AD9-01FC72DEFD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B90B27-4CAB-47FE-B7BD-8D745C2275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E88AD4-7E3C-4C6E-8F1D-12D77298A6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E1F97-231F-4B7E-832E-74115E3ACA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ltGray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8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057400"/>
            <a:ext cx="792480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59852063-6CB9-4F26-AA67-5018B7FB1A0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google.com/imgres?imgurl=http://upload.wikimedia.org/wikipedia/commons/thumb/2/20/Empire_State_Building_by_David_Shankbone.jpg/260px-Empire_State_Building_by_David_Shankbone.jpg&amp;imgrefurl=http://en.wikipedia.org/wiki/Empire_State_Building&amp;h=347&amp;w=260&amp;sz=19&amp;hl=en&amp;start=18&amp;um=1&amp;tbnid=_wixQSue6uKONM:&amp;tbnh=120&amp;tbnw=90&amp;prev=/images?q=empire+state+building&amp;svnum=10&amp;um=1&amp;hl=en&amp;safe=active&amp;sig=wazy2pueq0rhom3clvkikoeng5k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hyperlink" Target="http://images.google.com/imgres?imgurl=http://www.myrnaslist.com/wp-content/uploads/image/Twin%20Towers%20Sunrise.jpg&amp;imgrefurl=http://www.myrnaslist.com/?s=grobin&amp;h=896&amp;w=592&amp;sz=83&amp;hl=en&amp;start=36&amp;um=1&amp;tbnid=dbkrTzi1YJAH0M:&amp;tbnh=146&amp;tbnw=96&amp;prev=/images?q=twin+towers&amp;start=20&amp;ndsp=20&amp;svnum=10&amp;um=1&amp;hl=en&amp;safe=active&amp;sa=n&amp;sig=wazy2pueq0rhom3clvkikoeng5k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wmf"/><Relationship Id="rId11" Type="http://schemas.openxmlformats.org/officeDocument/2006/relationships/image" Target="../media/image15.gif"/><Relationship Id="rId5" Type="http://schemas.openxmlformats.org/officeDocument/2006/relationships/image" Target="../media/image9.wmf"/><Relationship Id="rId10" Type="http://schemas.openxmlformats.org/officeDocument/2006/relationships/image" Target="../media/image14.gi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sf"/><Relationship Id="rId1" Type="http://schemas.microsoft.com/office/2007/relationships/media" Target="../media/media1.asf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819400"/>
            <a:ext cx="7772400" cy="1470025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Immigration &amp; Urbanization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The 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Nation Transformed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b="1" dirty="0"/>
              <a:t>As millions continued to pour into the cities, engineers and architects developed new approaches at </a:t>
            </a:r>
            <a:r>
              <a:rPr lang="en-US" sz="2400" b="1" dirty="0">
                <a:solidFill>
                  <a:srgbClr val="00B0F0"/>
                </a:solidFill>
              </a:rPr>
              <a:t>housing and transporting </a:t>
            </a:r>
            <a:r>
              <a:rPr lang="en-US" sz="2400" b="1" dirty="0"/>
              <a:t>people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21509" name="Picture 5" descr="260px-Empire_State_Building_by_David_Shankbon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5486400"/>
            <a:ext cx="857250" cy="1371600"/>
          </a:xfrm>
          <a:prstGeom prst="rect">
            <a:avLst/>
          </a:prstGeom>
          <a:noFill/>
        </p:spPr>
      </p:pic>
      <p:pic>
        <p:nvPicPr>
          <p:cNvPr id="21511" name="Picture 7" descr="Twin%2520Towers%2520Sunris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5486400"/>
            <a:ext cx="914400" cy="1371600"/>
          </a:xfrm>
          <a:prstGeom prst="rect">
            <a:avLst/>
          </a:prstGeom>
          <a:noFill/>
        </p:spPr>
      </p:pic>
      <p:pic>
        <p:nvPicPr>
          <p:cNvPr id="21515" name="Picture 11" descr="number10-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5486400"/>
            <a:ext cx="10287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oper Black" pitchFamily="18" charset="0"/>
              </a:rPr>
              <a:t>Treatment of Immigrants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  <a:latin typeface="Cooper Black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b="1" dirty="0" smtClean="0"/>
              <a:t>Nativists were “native Americans” second, third generation born Americans.  </a:t>
            </a:r>
          </a:p>
          <a:p>
            <a:r>
              <a:rPr lang="en-US" sz="2800" b="1" dirty="0" smtClean="0"/>
              <a:t>Nativists sought to preserve the United States for native-born American citizens.  </a:t>
            </a:r>
          </a:p>
          <a:p>
            <a:r>
              <a:rPr lang="en-US" sz="2800" b="1" dirty="0" smtClean="0"/>
              <a:t>Nativists argued that the new immigrants would not assimilate because their languages, religions, customs were too different.   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Urbanization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Cooper Black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Why did cities </a:t>
            </a:r>
            <a:r>
              <a:rPr lang="en-US" sz="2000" i="1" dirty="0"/>
              <a:t>(“urban” areas) </a:t>
            </a:r>
            <a:r>
              <a:rPr lang="en-US" sz="2000" dirty="0"/>
              <a:t>grow?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Migration of African-Americans north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Improved transportation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2000" dirty="0"/>
              <a:t>Railroads are old news – cars?!  </a:t>
            </a:r>
            <a:r>
              <a:rPr lang="en-US" sz="2000" dirty="0">
                <a:sym typeface="Wingdings" pitchFamily="2" charset="2"/>
              </a:rPr>
              <a:t></a:t>
            </a:r>
            <a:endParaRPr lang="en-US" sz="2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Immigration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dirty="0"/>
              <a:t>LARGE amounts of immigrants coming to the US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Industrialization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dirty="0"/>
              <a:t>Factories grew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Rural -&gt; urban migration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dirty="0"/>
              <a:t>People move from farms to cities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743200"/>
            <a:ext cx="7772400" cy="1470025"/>
          </a:xfrm>
        </p:spPr>
        <p:txBody>
          <a:bodyPr/>
          <a:lstStyle/>
          <a:p>
            <a:r>
              <a:rPr lang="en-US">
                <a:latin typeface="Gill Sans Ultra Bold" pitchFamily="34" charset="0"/>
              </a:rPr>
              <a:t>The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14400"/>
            <a:ext cx="7924800" cy="4068763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Cities expanded to sizes never seen before, masses of workers swarmed the streets, skyscrapers reached to the sky and electric lights banished the darkness, newly wealthy entrepreneurs built spectacular mansions…</a:t>
            </a:r>
          </a:p>
          <a:p>
            <a:pPr>
              <a:buFontTx/>
              <a:buNone/>
            </a:pPr>
            <a:r>
              <a:rPr lang="en-US" sz="2800" dirty="0"/>
              <a:t>A </a:t>
            </a:r>
            <a:r>
              <a:rPr lang="en-US" sz="2800" dirty="0" smtClean="0"/>
              <a:t>golden </a:t>
            </a:r>
            <a:r>
              <a:rPr lang="en-US" sz="2800" dirty="0"/>
              <a:t>age might appear to sparkle but beneath the surface lay </a:t>
            </a:r>
            <a:r>
              <a:rPr lang="en-US" sz="2800" dirty="0">
                <a:solidFill>
                  <a:srgbClr val="00B0F0"/>
                </a:solidFill>
              </a:rPr>
              <a:t>corruption, poverty, crime</a:t>
            </a:r>
            <a:r>
              <a:rPr lang="en-US" sz="2800" dirty="0"/>
              <a:t>, and great disparities in wealth between rich and poor. </a:t>
            </a:r>
          </a:p>
        </p:txBody>
      </p:sp>
      <p:pic>
        <p:nvPicPr>
          <p:cNvPr id="7173" name="Picture 5" descr="MCj030861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1981200"/>
            <a:ext cx="903288" cy="1217613"/>
          </a:xfrm>
          <a:prstGeom prst="rect">
            <a:avLst/>
          </a:prstGeom>
          <a:noFill/>
        </p:spPr>
      </p:pic>
      <p:pic>
        <p:nvPicPr>
          <p:cNvPr id="7174" name="Picture 6" descr="MCj0286943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4572000"/>
            <a:ext cx="1392238" cy="1611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04800" y="685800"/>
            <a:ext cx="853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Rapid </a:t>
            </a:r>
            <a:r>
              <a:rPr lang="en-US" sz="2800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Industrialization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and </a:t>
            </a:r>
            <a:r>
              <a:rPr lang="en-US" sz="2800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Urbanization</a:t>
            </a:r>
          </a:p>
        </p:txBody>
      </p:sp>
      <p:pic>
        <p:nvPicPr>
          <p:cNvPr id="7171" name="Picture 3" descr="Rear Teneme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667000"/>
            <a:ext cx="5210175" cy="3810000"/>
          </a:xfrm>
          <a:prstGeom prst="rect">
            <a:avLst/>
          </a:prstGeom>
          <a:noFill/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85800" y="1304925"/>
            <a:ext cx="75009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3200" dirty="0"/>
              <a:t>  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caused immigrant neighborhoods and</a:t>
            </a:r>
          </a:p>
          <a:p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tenements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to become 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overcrowded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Reason for increased immigration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05400" y="1371600"/>
            <a:ext cx="3581400" cy="5257800"/>
          </a:xfrm>
        </p:spPr>
        <p:txBody>
          <a:bodyPr/>
          <a:lstStyle/>
          <a:p>
            <a:pPr>
              <a:buFontTx/>
              <a:buNone/>
            </a:pPr>
            <a:endParaRPr lang="en-US" b="1"/>
          </a:p>
          <a:p>
            <a:pPr>
              <a:buFontTx/>
              <a:buNone/>
            </a:pPr>
            <a:endParaRPr lang="en-US" b="1"/>
          </a:p>
          <a:p>
            <a:pPr>
              <a:buFontTx/>
              <a:buNone/>
            </a:pPr>
            <a:endParaRPr lang="en-US" b="1"/>
          </a:p>
        </p:txBody>
      </p:sp>
      <p:pic>
        <p:nvPicPr>
          <p:cNvPr id="8196" name="Picture 4" descr="j031032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2743200"/>
            <a:ext cx="863600" cy="903288"/>
          </a:xfrm>
          <a:noFill/>
          <a:ln/>
        </p:spPr>
      </p:pic>
      <p:pic>
        <p:nvPicPr>
          <p:cNvPr id="8197" name="Picture 5" descr="j03103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667000"/>
            <a:ext cx="869950" cy="969963"/>
          </a:xfrm>
          <a:prstGeom prst="rect">
            <a:avLst/>
          </a:prstGeom>
          <a:noFill/>
        </p:spPr>
      </p:pic>
      <p:pic>
        <p:nvPicPr>
          <p:cNvPr id="8198" name="Picture 6" descr="j03103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743200"/>
            <a:ext cx="665163" cy="904875"/>
          </a:xfrm>
          <a:prstGeom prst="rect">
            <a:avLst/>
          </a:prstGeom>
          <a:noFill/>
        </p:spPr>
      </p:pic>
      <p:pic>
        <p:nvPicPr>
          <p:cNvPr id="8199" name="Picture 7" descr="j03103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2743200"/>
            <a:ext cx="723900" cy="903288"/>
          </a:xfrm>
          <a:prstGeom prst="rect">
            <a:avLst/>
          </a:prstGeom>
          <a:noFill/>
        </p:spPr>
      </p:pic>
      <p:pic>
        <p:nvPicPr>
          <p:cNvPr id="8200" name="Picture 8" descr="j02869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1143000"/>
            <a:ext cx="1004888" cy="960438"/>
          </a:xfrm>
          <a:prstGeom prst="rect">
            <a:avLst/>
          </a:prstGeom>
          <a:noFill/>
        </p:spPr>
      </p:pic>
      <p:pic>
        <p:nvPicPr>
          <p:cNvPr id="8201" name="Picture 9" descr="j031557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228600" y="4191000"/>
            <a:ext cx="1066800" cy="762000"/>
          </a:xfrm>
          <a:noFill/>
          <a:ln/>
        </p:spPr>
      </p:pic>
      <p:pic>
        <p:nvPicPr>
          <p:cNvPr id="8202" name="Picture 10" descr="j023314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5000" y="5486400"/>
            <a:ext cx="1371600" cy="1066800"/>
          </a:xfrm>
          <a:prstGeom prst="rect">
            <a:avLst/>
          </a:prstGeom>
          <a:noFill/>
        </p:spPr>
      </p:pic>
      <p:graphicFrame>
        <p:nvGraphicFramePr>
          <p:cNvPr id="8203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683369"/>
              </p:ext>
            </p:extLst>
          </p:nvPr>
        </p:nvGraphicFramePr>
        <p:xfrm>
          <a:off x="0" y="990600"/>
          <a:ext cx="8763000" cy="5715000"/>
        </p:xfrm>
        <a:graphic>
          <a:graphicData uri="http://schemas.openxmlformats.org/drawingml/2006/table">
            <a:tbl>
              <a:tblPr/>
              <a:tblGrid>
                <a:gridCol w="4038600"/>
                <a:gridCol w="4724400"/>
              </a:tblGrid>
              <a:tr h="152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Hope for better 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opportunities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Religious 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freedom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Escape from oppressive </a:t>
                      </a: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government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Adventure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220" name="Picture 28" descr="j023306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5562600"/>
            <a:ext cx="1076325" cy="866775"/>
          </a:xfrm>
          <a:prstGeom prst="rect">
            <a:avLst/>
          </a:prstGeom>
          <a:noFill/>
        </p:spPr>
      </p:pic>
      <p:pic>
        <p:nvPicPr>
          <p:cNvPr id="8221" name="Picture 29" descr="j0336483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1066800"/>
            <a:ext cx="990600" cy="990600"/>
          </a:xfrm>
          <a:prstGeom prst="rect">
            <a:avLst/>
          </a:prstGeom>
          <a:noFill/>
        </p:spPr>
      </p:pic>
      <p:pic>
        <p:nvPicPr>
          <p:cNvPr id="8222" name="Picture 30" descr="j0189235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90800" y="1143000"/>
            <a:ext cx="1333500" cy="952500"/>
          </a:xfrm>
          <a:prstGeom prst="rect">
            <a:avLst/>
          </a:prstGeom>
          <a:noFill/>
        </p:spPr>
      </p:pic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1752600" y="4114800"/>
            <a:ext cx="914400" cy="8382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choices</a:t>
            </a:r>
          </a:p>
        </p:txBody>
      </p:sp>
      <p:sp>
        <p:nvSpPr>
          <p:cNvPr id="8224" name="Line 32"/>
          <p:cNvSpPr>
            <a:spLocks noChangeShapeType="1"/>
          </p:cNvSpPr>
          <p:nvPr/>
        </p:nvSpPr>
        <p:spPr bwMode="auto">
          <a:xfrm>
            <a:off x="1981200" y="4191000"/>
            <a:ext cx="3810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689100" y="1371600"/>
            <a:ext cx="74549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3200" dirty="0"/>
              <a:t>   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Tenements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and Ghettos</a:t>
            </a:r>
          </a:p>
          <a:p>
            <a:endParaRPr lang="en-US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endParaRPr lang="en-US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endParaRPr lang="en-US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endParaRPr lang="en-US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endParaRPr lang="en-US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endParaRPr lang="en-US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>
              <a:buFontTx/>
              <a:buChar char="•"/>
            </a:pP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Political </a:t>
            </a:r>
            <a:r>
              <a:rPr lang="en-US" sz="3200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corruption</a:t>
            </a:r>
            <a:r>
              <a:rPr lang="en-US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(political machines)</a:t>
            </a:r>
          </a:p>
        </p:txBody>
      </p:sp>
      <p:pic>
        <p:nvPicPr>
          <p:cNvPr id="10245" name="Picture 5" descr="co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981200"/>
            <a:ext cx="3581400" cy="2514600"/>
          </a:xfrm>
          <a:prstGeom prst="rect">
            <a:avLst/>
          </a:prstGeom>
          <a:noFill/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905000" y="685800"/>
            <a:ext cx="670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Challenges faced by cities</a:t>
            </a:r>
          </a:p>
        </p:txBody>
      </p:sp>
      <p:pic>
        <p:nvPicPr>
          <p:cNvPr id="10248" name="Picture 8" descr="000117147_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00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Cooper Black" pitchFamily="18" charset="0"/>
              </a:rPr>
              <a:t>Urban Problems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b="1" dirty="0" smtClean="0"/>
              <a:t>City </a:t>
            </a:r>
            <a:r>
              <a:rPr lang="en-US" sz="2000" b="1" dirty="0"/>
              <a:t>living posed threats</a:t>
            </a:r>
          </a:p>
          <a:p>
            <a:pPr>
              <a:lnSpc>
                <a:spcPct val="80000"/>
              </a:lnSpc>
            </a:pPr>
            <a:r>
              <a:rPr lang="en-US" sz="2000" b="1" dirty="0" smtClean="0">
                <a:solidFill>
                  <a:srgbClr val="00B0F0"/>
                </a:solidFill>
              </a:rPr>
              <a:t>crime</a:t>
            </a:r>
            <a:endParaRPr lang="en-US" sz="2000" b="1" dirty="0">
              <a:solidFill>
                <a:srgbClr val="00B0F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000" b="1" dirty="0"/>
              <a:t>violence</a:t>
            </a:r>
          </a:p>
          <a:p>
            <a:pPr>
              <a:lnSpc>
                <a:spcPct val="80000"/>
              </a:lnSpc>
            </a:pPr>
            <a:r>
              <a:rPr lang="en-US" sz="2000" b="1" dirty="0">
                <a:solidFill>
                  <a:srgbClr val="00B0F0"/>
                </a:solidFill>
              </a:rPr>
              <a:t>fire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disease</a:t>
            </a:r>
          </a:p>
          <a:p>
            <a:pPr>
              <a:lnSpc>
                <a:spcPct val="80000"/>
              </a:lnSpc>
            </a:pPr>
            <a:r>
              <a:rPr lang="en-US" sz="2000" b="1" dirty="0">
                <a:solidFill>
                  <a:srgbClr val="00B0F0"/>
                </a:solidFill>
              </a:rPr>
              <a:t>p</a:t>
            </a:r>
            <a:r>
              <a:rPr lang="en-US" sz="2000" b="1" dirty="0" smtClean="0">
                <a:solidFill>
                  <a:srgbClr val="00B0F0"/>
                </a:solidFill>
              </a:rPr>
              <a:t>ollution</a:t>
            </a:r>
            <a:endParaRPr lang="en-US" sz="2000" b="1" dirty="0">
              <a:solidFill>
                <a:srgbClr val="00B0F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000" b="1" dirty="0"/>
              <a:t>m</a:t>
            </a:r>
            <a:r>
              <a:rPr lang="en-US" sz="2000" b="1" dirty="0" smtClean="0"/>
              <a:t>urder  rates went up</a:t>
            </a:r>
            <a:endParaRPr lang="en-US" sz="2000" b="1" dirty="0"/>
          </a:p>
          <a:p>
            <a:pPr>
              <a:lnSpc>
                <a:spcPct val="80000"/>
              </a:lnSpc>
            </a:pPr>
            <a:r>
              <a:rPr lang="en-US" sz="2000" b="1" dirty="0" smtClean="0"/>
              <a:t>Contaminated </a:t>
            </a:r>
            <a:r>
              <a:rPr lang="en-US" sz="2000" b="1" dirty="0"/>
              <a:t>city water came from improper disposal of </a:t>
            </a:r>
            <a:r>
              <a:rPr lang="en-US" sz="2000" b="1" dirty="0" smtClean="0"/>
              <a:t>sewage.</a:t>
            </a:r>
            <a:endParaRPr lang="en-US" sz="2000" b="1" dirty="0"/>
          </a:p>
          <a:p>
            <a:pPr>
              <a:lnSpc>
                <a:spcPct val="80000"/>
              </a:lnSpc>
            </a:pPr>
            <a:r>
              <a:rPr lang="en-US" sz="2000" b="1" dirty="0"/>
              <a:t>	-Typhoid fever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	-Cholera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657600" y="2514600"/>
            <a:ext cx="1943100" cy="990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doni MT" pitchFamily="18" charset="0"/>
              </a:rPr>
              <a:t>Pickpockets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Bodoni MT" pitchFamily="18" charset="0"/>
              </a:rPr>
              <a:t> thrived in urban cities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Cooper Black" pitchFamily="18" charset="0"/>
              </a:rPr>
              <a:t>Urban Politics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572000" y="3886200"/>
            <a:ext cx="2057400" cy="13716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600" b="1" dirty="0">
                <a:latin typeface="Bodoni MT" pitchFamily="18" charset="0"/>
              </a:rPr>
              <a:t>In exchange for votes political machines and party bosses provided these necessities.</a:t>
            </a:r>
            <a:endParaRPr lang="en-US" sz="1600" dirty="0">
              <a:latin typeface="Bodoni MT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 smtClean="0"/>
              <a:t>New </a:t>
            </a:r>
            <a:r>
              <a:rPr lang="en-US" sz="2400" b="1" dirty="0" smtClean="0">
                <a:solidFill>
                  <a:srgbClr val="00B0F0"/>
                </a:solidFill>
              </a:rPr>
              <a:t>political systems </a:t>
            </a:r>
            <a:r>
              <a:rPr lang="en-US" sz="2400" b="1" dirty="0" smtClean="0"/>
              <a:t>developed to meet urban problems.</a:t>
            </a:r>
            <a:endParaRPr lang="en-US" sz="2400" b="1" u="sng" dirty="0" smtClean="0"/>
          </a:p>
          <a:p>
            <a:pPr>
              <a:lnSpc>
                <a:spcPct val="90000"/>
              </a:lnSpc>
            </a:pPr>
            <a:r>
              <a:rPr lang="en-US" sz="2400" b="1" u="sng" dirty="0" smtClean="0"/>
              <a:t>The Political Machine and the Party Boss</a:t>
            </a:r>
            <a:endParaRPr lang="en-US" sz="2400" b="1" dirty="0" smtClean="0"/>
          </a:p>
          <a:p>
            <a:pPr>
              <a:lnSpc>
                <a:spcPct val="90000"/>
              </a:lnSpc>
            </a:pPr>
            <a:r>
              <a:rPr lang="en-US" sz="2400" b="1" dirty="0" smtClean="0"/>
              <a:t>New city dwellers needed:</a:t>
            </a:r>
          </a:p>
          <a:p>
            <a:pPr lvl="1">
              <a:lnSpc>
                <a:spcPct val="90000"/>
              </a:lnSpc>
            </a:pPr>
            <a:r>
              <a:rPr lang="en-US" sz="2000" b="1" dirty="0" smtClean="0">
                <a:solidFill>
                  <a:srgbClr val="00B0F0"/>
                </a:solidFill>
              </a:rPr>
              <a:t>Jobs</a:t>
            </a:r>
          </a:p>
          <a:p>
            <a:pPr lvl="1">
              <a:lnSpc>
                <a:spcPct val="90000"/>
              </a:lnSpc>
            </a:pPr>
            <a:r>
              <a:rPr lang="en-US" sz="2000" b="1" dirty="0" smtClean="0"/>
              <a:t>Housing</a:t>
            </a:r>
          </a:p>
          <a:p>
            <a:pPr lvl="1">
              <a:lnSpc>
                <a:spcPct val="90000"/>
              </a:lnSpc>
            </a:pPr>
            <a:r>
              <a:rPr lang="en-US" sz="2000" b="1" dirty="0" smtClean="0">
                <a:solidFill>
                  <a:srgbClr val="00B0F0"/>
                </a:solidFill>
              </a:rPr>
              <a:t>Food</a:t>
            </a:r>
          </a:p>
          <a:p>
            <a:pPr lvl="1">
              <a:lnSpc>
                <a:spcPct val="90000"/>
              </a:lnSpc>
            </a:pPr>
            <a:r>
              <a:rPr lang="en-US" sz="2000" b="1" dirty="0" smtClean="0"/>
              <a:t>Heat</a:t>
            </a:r>
          </a:p>
          <a:p>
            <a:pPr lvl="1">
              <a:lnSpc>
                <a:spcPct val="90000"/>
              </a:lnSpc>
            </a:pPr>
            <a:r>
              <a:rPr lang="en-US" sz="2000" b="1" dirty="0" smtClean="0">
                <a:solidFill>
                  <a:srgbClr val="00B0F0"/>
                </a:solidFill>
              </a:rPr>
              <a:t>Police Protection </a:t>
            </a:r>
            <a:endParaRPr lang="en-US" sz="2000" b="1" dirty="0">
              <a:solidFill>
                <a:srgbClr val="00B0F0"/>
              </a:solidFill>
            </a:endParaRPr>
          </a:p>
        </p:txBody>
      </p:sp>
      <p:sp>
        <p:nvSpPr>
          <p:cNvPr id="7" name="Right Brace 6"/>
          <p:cNvSpPr/>
          <p:nvPr/>
        </p:nvSpPr>
        <p:spPr bwMode="auto">
          <a:xfrm>
            <a:off x="2800350" y="3505200"/>
            <a:ext cx="1676400" cy="1981200"/>
          </a:xfrm>
          <a:prstGeom prst="righ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oper Black" pitchFamily="18" charset="0"/>
              </a:rPr>
              <a:t>Fraud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  <a:latin typeface="Cooper Black" pitchFamily="18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00B0F0"/>
                </a:solidFill>
              </a:rPr>
              <a:t>Party </a:t>
            </a:r>
            <a:r>
              <a:rPr lang="en-US" sz="2800" b="1" dirty="0">
                <a:solidFill>
                  <a:srgbClr val="00B0F0"/>
                </a:solidFill>
              </a:rPr>
              <a:t>bosses </a:t>
            </a:r>
            <a:r>
              <a:rPr lang="en-US" sz="2800" b="1" dirty="0"/>
              <a:t>controlled the city’s </a:t>
            </a:r>
            <a:r>
              <a:rPr lang="en-US" sz="2800" b="1" dirty="0" smtClean="0"/>
              <a:t>finances.</a:t>
            </a:r>
            <a:endParaRPr lang="en-US" sz="2800" b="1" dirty="0"/>
          </a:p>
          <a:p>
            <a:r>
              <a:rPr lang="en-US" sz="2800" b="1" dirty="0" smtClean="0">
                <a:solidFill>
                  <a:srgbClr val="00B0F0"/>
                </a:solidFill>
              </a:rPr>
              <a:t>Political Machines</a:t>
            </a:r>
            <a:r>
              <a:rPr lang="en-US" sz="2800" b="1" dirty="0" smtClean="0"/>
              <a:t>: </a:t>
            </a:r>
            <a:r>
              <a:rPr lang="en-US" sz="2800" b="1" dirty="0"/>
              <a:t>Politicians grew rich as a result of </a:t>
            </a:r>
            <a:r>
              <a:rPr lang="en-US" sz="2800" b="1" dirty="0" smtClean="0"/>
              <a:t>corruption. </a:t>
            </a:r>
            <a:endParaRPr lang="en-US" sz="2800" b="1" u="sng" dirty="0"/>
          </a:p>
          <a:p>
            <a:r>
              <a:rPr lang="en-US" sz="2800" b="1" u="sng" dirty="0">
                <a:solidFill>
                  <a:srgbClr val="00B0F0"/>
                </a:solidFill>
              </a:rPr>
              <a:t>Tammany Hall</a:t>
            </a:r>
            <a:endParaRPr lang="en-US" sz="28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800" b="1" dirty="0"/>
              <a:t>	</a:t>
            </a:r>
            <a:r>
              <a:rPr lang="en-US" sz="2800" b="1" dirty="0" smtClean="0"/>
              <a:t>* NY </a:t>
            </a:r>
            <a:r>
              <a:rPr lang="en-US" sz="2800" b="1" dirty="0">
                <a:solidFill>
                  <a:srgbClr val="00B0F0"/>
                </a:solidFill>
              </a:rPr>
              <a:t>democratic political machine</a:t>
            </a:r>
          </a:p>
          <a:p>
            <a:r>
              <a:rPr lang="en-US" sz="2800" b="1" dirty="0" smtClean="0"/>
              <a:t>William </a:t>
            </a:r>
            <a:r>
              <a:rPr lang="en-US" sz="2800" b="1" dirty="0"/>
              <a:t>M. “Boss” </a:t>
            </a:r>
            <a:r>
              <a:rPr lang="en-US" sz="2800" b="1" dirty="0" smtClean="0">
                <a:solidFill>
                  <a:srgbClr val="00B0F0"/>
                </a:solidFill>
              </a:rPr>
              <a:t>Tweed: party boss</a:t>
            </a:r>
            <a:endParaRPr lang="en-US" sz="28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sz="2800" b="1" dirty="0" smtClean="0"/>
              <a:t>	* Tammany </a:t>
            </a:r>
            <a:r>
              <a:rPr lang="en-US" sz="2800" b="1" dirty="0"/>
              <a:t>Hall’s corrupt </a:t>
            </a:r>
            <a:r>
              <a:rPr lang="en-US" sz="2800" b="1" dirty="0">
                <a:solidFill>
                  <a:srgbClr val="00B0F0"/>
                </a:solidFill>
              </a:rPr>
              <a:t>leader</a:t>
            </a:r>
            <a:r>
              <a:rPr lang="en-US" sz="2800" b="1" dirty="0"/>
              <a:t> during the </a:t>
            </a:r>
            <a:r>
              <a:rPr lang="en-US" sz="2800" b="1" dirty="0" smtClean="0"/>
              <a:t>	   1850s </a:t>
            </a:r>
            <a:r>
              <a:rPr lang="en-US" sz="2800" b="1" dirty="0"/>
              <a:t>and </a:t>
            </a:r>
            <a:r>
              <a:rPr lang="en-US" sz="2800" b="1" dirty="0" smtClean="0"/>
              <a:t>1860’s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W_YORK_CITY__FIVE_POINTS_NEIGHBORHOOD_AND_TAMMANY_HALL.as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028700"/>
            <a:ext cx="695960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how Time design template">
  <a:themeElements>
    <a:clrScheme name="Show Time design template 13">
      <a:dk1>
        <a:srgbClr val="808080"/>
      </a:dk1>
      <a:lt1>
        <a:srgbClr val="FFFFFF"/>
      </a:lt1>
      <a:dk2>
        <a:srgbClr val="5E2420"/>
      </a:dk2>
      <a:lt2>
        <a:srgbClr val="FFFFFF"/>
      </a:lt2>
      <a:accent1>
        <a:srgbClr val="D29F29"/>
      </a:accent1>
      <a:accent2>
        <a:srgbClr val="C04527"/>
      </a:accent2>
      <a:accent3>
        <a:srgbClr val="B6ACAB"/>
      </a:accent3>
      <a:accent4>
        <a:srgbClr val="DADADA"/>
      </a:accent4>
      <a:accent5>
        <a:srgbClr val="E5CDAC"/>
      </a:accent5>
      <a:accent6>
        <a:srgbClr val="AE3E22"/>
      </a:accent6>
      <a:hlink>
        <a:srgbClr val="B89749"/>
      </a:hlink>
      <a:folHlink>
        <a:srgbClr val="B58346"/>
      </a:folHlink>
    </a:clrScheme>
    <a:fontScheme name="Show Time design templat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how Time design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ow Time design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ow Time design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ow Time design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ow Time design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ow Time design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ow Time design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ow Time design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ow Time design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ow Time design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ow Time design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ow Time design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ow Time design template 13">
        <a:dk1>
          <a:srgbClr val="808080"/>
        </a:dk1>
        <a:lt1>
          <a:srgbClr val="FFFFFF"/>
        </a:lt1>
        <a:dk2>
          <a:srgbClr val="5E2420"/>
        </a:dk2>
        <a:lt2>
          <a:srgbClr val="FFFFFF"/>
        </a:lt2>
        <a:accent1>
          <a:srgbClr val="D29F29"/>
        </a:accent1>
        <a:accent2>
          <a:srgbClr val="C04527"/>
        </a:accent2>
        <a:accent3>
          <a:srgbClr val="B6ACAB"/>
        </a:accent3>
        <a:accent4>
          <a:srgbClr val="DADADA"/>
        </a:accent4>
        <a:accent5>
          <a:srgbClr val="E5CDAC"/>
        </a:accent5>
        <a:accent6>
          <a:srgbClr val="AE3E22"/>
        </a:accent6>
        <a:hlink>
          <a:srgbClr val="B89749"/>
        </a:hlink>
        <a:folHlink>
          <a:srgbClr val="B5834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ow Time design template 14">
        <a:dk1>
          <a:srgbClr val="5C1F00"/>
        </a:dk1>
        <a:lt1>
          <a:srgbClr val="FFFFFF"/>
        </a:lt1>
        <a:dk2>
          <a:srgbClr val="5E2420"/>
        </a:dk2>
        <a:lt2>
          <a:srgbClr val="FFFFFF"/>
        </a:lt2>
        <a:accent1>
          <a:srgbClr val="713E39"/>
        </a:accent1>
        <a:accent2>
          <a:srgbClr val="BE7960"/>
        </a:accent2>
        <a:accent3>
          <a:srgbClr val="B6ACAB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Show Time design template</Template>
  <TotalTime>1042</TotalTime>
  <Words>324</Words>
  <Application>Microsoft Office PowerPoint</Application>
  <PresentationFormat>On-screen Show (4:3)</PresentationFormat>
  <Paragraphs>70</Paragraphs>
  <Slides>13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Show Time design template</vt:lpstr>
      <vt:lpstr>Immigration &amp; Urbanization</vt:lpstr>
      <vt:lpstr>PowerPoint Presentation</vt:lpstr>
      <vt:lpstr>PowerPoint Presentation</vt:lpstr>
      <vt:lpstr>Reason for increased immigration</vt:lpstr>
      <vt:lpstr>PowerPoint Presentation</vt:lpstr>
      <vt:lpstr>Urban Problems</vt:lpstr>
      <vt:lpstr>Urban Politics</vt:lpstr>
      <vt:lpstr>Fraud</vt:lpstr>
      <vt:lpstr>PowerPoint Presentation</vt:lpstr>
      <vt:lpstr>The Nation Transformed</vt:lpstr>
      <vt:lpstr>Treatment of Immigrants</vt:lpstr>
      <vt:lpstr>Urbanization</vt:lpstr>
      <vt:lpstr>The End</vt:lpstr>
    </vt:vector>
  </TitlesOfParts>
  <Company>Virginia Beach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Gilded Age</dc:title>
  <dc:creator>Virginia Beach Public Schools</dc:creator>
  <cp:lastModifiedBy>vjdean</cp:lastModifiedBy>
  <cp:revision>38</cp:revision>
  <cp:lastPrinted>2013-10-24T11:36:01Z</cp:lastPrinted>
  <dcterms:created xsi:type="dcterms:W3CDTF">2007-01-09T16:44:42Z</dcterms:created>
  <dcterms:modified xsi:type="dcterms:W3CDTF">2013-10-25T18:35:27Z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TC100690501033</vt:lpwstr>
  </property>
</Properties>
</file>